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82" r:id="rId3"/>
    <p:sldId id="273" r:id="rId4"/>
    <p:sldId id="283" r:id="rId5"/>
    <p:sldId id="284" r:id="rId6"/>
    <p:sldId id="285" r:id="rId7"/>
    <p:sldId id="286" r:id="rId8"/>
    <p:sldId id="287" r:id="rId9"/>
    <p:sldId id="259" r:id="rId10"/>
    <p:sldId id="260" r:id="rId11"/>
    <p:sldId id="263" r:id="rId12"/>
    <p:sldId id="264" r:id="rId13"/>
    <p:sldId id="265" r:id="rId14"/>
    <p:sldId id="266" r:id="rId15"/>
    <p:sldId id="267" r:id="rId16"/>
    <p:sldId id="268" r:id="rId17"/>
    <p:sldId id="269" r:id="rId18"/>
    <p:sldId id="270" r:id="rId19"/>
    <p:sldId id="271" r:id="rId20"/>
    <p:sldId id="272" r:id="rId21"/>
  </p:sldIdLst>
  <p:sldSz cx="24387175" cy="13716000"/>
  <p:notesSz cx="13716000" cy="24387175"/>
  <p:embeddedFontLst>
    <p:embeddedFont>
      <p:font typeface="Calibri" panose="020F0502020204030204" pitchFamily="34" charset="0"/>
      <p:regular r:id="rId23"/>
      <p:bold r:id="rId24"/>
      <p:italic r:id="rId25"/>
      <p:boldItalic r:id="rId26"/>
    </p:embeddedFont>
    <p:embeddedFont>
      <p:font typeface="Rajdhani" panose="020B0604020202020204" charset="0"/>
      <p:bold r:id="rId27"/>
    </p:embeddedFont>
    <p:embeddedFont>
      <p:font typeface="Rajdhani SemiBold" panose="020B0604020202020204" charset="0"/>
      <p:regular r:id="rId28"/>
      <p:bold r:id="rId29"/>
    </p:embeddedFont>
    <p:embeddedFont>
      <p:font typeface="Poppins"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3552" autoAdjust="0"/>
  </p:normalViewPr>
  <p:slideViewPr>
    <p:cSldViewPr snapToGrid="0">
      <p:cViewPr varScale="1">
        <p:scale>
          <a:sx n="20" d="100"/>
          <a:sy n="20" d="100"/>
        </p:scale>
        <p:origin x="189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980842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pair of </a:t>
            </a:r>
            <a:r>
              <a:rPr lang="en-US" dirty="0" err="1" smtClean="0"/>
              <a:t>embeddings</a:t>
            </a:r>
            <a:r>
              <a:rPr lang="en-US" dirty="0" smtClean="0"/>
              <a:t> that are generated are compared through cosine similarity.</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smtClean="0"/>
              <a:t>In step 1, image-document pairs are used to train the Q-Former to represent both</a:t>
            </a:r>
            <a:r>
              <a:rPr lang="en-US" baseline="0" dirty="0" smtClean="0"/>
              <a:t> </a:t>
            </a:r>
            <a:r>
              <a:rPr lang="en-US" dirty="0" smtClean="0"/>
              <a:t>images and text. These pairs are generally captions of images, as we have seen before</a:t>
            </a:r>
          </a:p>
          <a:p>
            <a:r>
              <a:rPr lang="en-US" dirty="0" smtClean="0"/>
              <a:t>when training CLIP.</a:t>
            </a:r>
            <a:r>
              <a:rPr lang="en-US" baseline="0" dirty="0" smtClean="0"/>
              <a:t> </a:t>
            </a:r>
          </a:p>
          <a:p>
            <a:r>
              <a:rPr lang="en-US" dirty="0" smtClean="0"/>
              <a:t>The images are fed to the frozen </a:t>
            </a:r>
            <a:r>
              <a:rPr lang="en-US" dirty="0" err="1" smtClean="0"/>
              <a:t>ViT</a:t>
            </a:r>
            <a:r>
              <a:rPr lang="en-US" dirty="0" smtClean="0"/>
              <a:t> to extract vision </a:t>
            </a:r>
            <a:r>
              <a:rPr lang="en-US" dirty="0" err="1" smtClean="0"/>
              <a:t>embeddings</a:t>
            </a:r>
            <a:r>
              <a:rPr lang="en-US" dirty="0" smtClean="0"/>
              <a:t>. These </a:t>
            </a:r>
            <a:r>
              <a:rPr lang="en-US" dirty="0" err="1" smtClean="0"/>
              <a:t>embeddings</a:t>
            </a:r>
            <a:r>
              <a:rPr lang="en-US" baseline="0" dirty="0" smtClean="0"/>
              <a:t> </a:t>
            </a:r>
            <a:r>
              <a:rPr lang="en-US" dirty="0" smtClean="0"/>
              <a:t>are used as the input of Q-Former’s </a:t>
            </a:r>
            <a:r>
              <a:rPr lang="en-US" dirty="0" err="1" smtClean="0"/>
              <a:t>ViT</a:t>
            </a:r>
            <a:r>
              <a:rPr lang="en-US" dirty="0" smtClean="0"/>
              <a:t>. The captions are used as the input of</a:t>
            </a:r>
          </a:p>
          <a:p>
            <a:r>
              <a:rPr lang="en-US" dirty="0" smtClean="0"/>
              <a:t>Q-Former’s Text Transformer.</a:t>
            </a:r>
          </a:p>
          <a:p>
            <a:r>
              <a:rPr lang="en-US" dirty="0" smtClean="0"/>
              <a:t>In step 1, representation learning is applied to learn representations for</a:t>
            </a:r>
            <a:r>
              <a:rPr lang="en-US" baseline="0" dirty="0" smtClean="0"/>
              <a:t> </a:t>
            </a:r>
            <a:r>
              <a:rPr lang="en-US" dirty="0" smtClean="0"/>
              <a:t>vision and language simultaneously. In step 2, these representations are converted to soft</a:t>
            </a:r>
          </a:p>
          <a:p>
            <a:r>
              <a:rPr lang="en-US" dirty="0" smtClean="0"/>
              <a:t>visual prompts to feed the LLM.</a:t>
            </a:r>
          </a:p>
          <a:p>
            <a:endParaRPr lang="en-US" dirty="0" smtClean="0"/>
          </a:p>
          <a:p>
            <a:r>
              <a:rPr lang="en-US" dirty="0" smtClean="0"/>
              <a:t>With these inputs, the Q-Former is then trained on three tasks:</a:t>
            </a:r>
          </a:p>
          <a:p>
            <a:r>
              <a:rPr lang="en-US" dirty="0" smtClean="0"/>
              <a:t>Image-text contrastive learning:</a:t>
            </a:r>
            <a:r>
              <a:rPr lang="en-US" baseline="0" dirty="0" smtClean="0"/>
              <a:t> </a:t>
            </a:r>
            <a:r>
              <a:rPr lang="en-US" dirty="0" smtClean="0"/>
              <a:t>This task attempts to align pairs of image and text </a:t>
            </a:r>
            <a:r>
              <a:rPr lang="en-US" dirty="0" err="1" smtClean="0"/>
              <a:t>embeddings</a:t>
            </a:r>
            <a:r>
              <a:rPr lang="en-US" dirty="0" smtClean="0"/>
              <a:t> such that they</a:t>
            </a:r>
            <a:r>
              <a:rPr lang="en-US" baseline="0" dirty="0" smtClean="0"/>
              <a:t> </a:t>
            </a:r>
            <a:r>
              <a:rPr lang="en-US" dirty="0" smtClean="0"/>
              <a:t>maximize their mutual information.</a:t>
            </a:r>
          </a:p>
          <a:p>
            <a:r>
              <a:rPr lang="en-US" dirty="0" smtClean="0"/>
              <a:t>Image-text matching</a:t>
            </a:r>
            <a:r>
              <a:rPr lang="en-US" baseline="0" dirty="0" smtClean="0"/>
              <a:t>: </a:t>
            </a:r>
            <a:r>
              <a:rPr lang="en-US" dirty="0" smtClean="0"/>
              <a:t>A classification task to predict whether an image and text pair is positive</a:t>
            </a:r>
            <a:r>
              <a:rPr lang="en-US" baseline="0" dirty="0" smtClean="0"/>
              <a:t> </a:t>
            </a:r>
            <a:r>
              <a:rPr lang="en-US" dirty="0" smtClean="0"/>
              <a:t>(matched) or negative (unmatched).</a:t>
            </a:r>
          </a:p>
          <a:p>
            <a:r>
              <a:rPr lang="en-US" dirty="0" smtClean="0"/>
              <a:t>Image-grounded text generation:</a:t>
            </a:r>
            <a:r>
              <a:rPr lang="en-US" baseline="0" dirty="0" smtClean="0"/>
              <a:t> </a:t>
            </a:r>
            <a:r>
              <a:rPr lang="en-US" dirty="0" smtClean="0"/>
              <a:t>Trains the model to generate text based on information extracted from the input</a:t>
            </a:r>
          </a:p>
          <a:p>
            <a:r>
              <a:rPr lang="en-US" dirty="0" smtClean="0"/>
              <a:t>image.</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835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These three objectives are jointly optimized to improve the visual representations that</a:t>
            </a:r>
            <a:r>
              <a:rPr lang="en-US" baseline="0" dirty="0" smtClean="0"/>
              <a:t> </a:t>
            </a:r>
            <a:r>
              <a:rPr lang="en-US" dirty="0" smtClean="0"/>
              <a:t>are extracted from the frozen </a:t>
            </a:r>
            <a:r>
              <a:rPr lang="en-US" dirty="0" err="1" smtClean="0"/>
              <a:t>ViT</a:t>
            </a:r>
            <a:r>
              <a:rPr lang="en-US" dirty="0" smtClean="0"/>
              <a:t>. In a way, we are trying to inject textual information</a:t>
            </a:r>
          </a:p>
          <a:p>
            <a:pPr marL="0" lvl="0" indent="0" algn="l" rtl="0">
              <a:spcBef>
                <a:spcPts val="0"/>
              </a:spcBef>
              <a:spcAft>
                <a:spcPts val="0"/>
              </a:spcAft>
              <a:buNone/>
            </a:pPr>
            <a:r>
              <a:rPr lang="en-US" dirty="0" smtClean="0"/>
              <a:t>into the </a:t>
            </a:r>
            <a:r>
              <a:rPr lang="en-US" dirty="0" err="1" smtClean="0"/>
              <a:t>embeddings</a:t>
            </a:r>
            <a:r>
              <a:rPr lang="en-US" dirty="0" smtClean="0"/>
              <a:t> of the frozen </a:t>
            </a:r>
            <a:r>
              <a:rPr lang="en-US" dirty="0" err="1" smtClean="0"/>
              <a:t>ViT</a:t>
            </a:r>
            <a:r>
              <a:rPr lang="en-US" dirty="0" smtClean="0"/>
              <a:t> so that we can use them in the LLM.</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41068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1.png"/><Relationship Id="rId21" Type="http://schemas.openxmlformats.org/officeDocument/2006/relationships/image" Target="../media/image48.png"/><Relationship Id="rId7" Type="http://schemas.openxmlformats.org/officeDocument/2006/relationships/image" Target="../media/image25.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1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15.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24.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15.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8.png"/><Relationship Id="rId5" Type="http://schemas.openxmlformats.org/officeDocument/2006/relationships/image" Target="../media/image15.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73.png"/><Relationship Id="rId5" Type="http://schemas.openxmlformats.org/officeDocument/2006/relationships/image" Target="../media/image15.png"/><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75.png"/><Relationship Id="rId5" Type="http://schemas.openxmlformats.org/officeDocument/2006/relationships/image" Target="../media/image15.png"/><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74.png"/><Relationship Id="rId14"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80.png"/><Relationship Id="rId5" Type="http://schemas.openxmlformats.org/officeDocument/2006/relationships/image" Target="../media/image15.png"/><Relationship Id="rId10" Type="http://schemas.openxmlformats.org/officeDocument/2006/relationships/image" Target="../media/image79.png"/><Relationship Id="rId4" Type="http://schemas.openxmlformats.org/officeDocument/2006/relationships/image" Target="../media/image69.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83.png"/><Relationship Id="rId12"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67.png"/><Relationship Id="rId5" Type="http://schemas.openxmlformats.org/officeDocument/2006/relationships/image" Target="../media/image15.png"/><Relationship Id="rId10" Type="http://schemas.openxmlformats.org/officeDocument/2006/relationships/image" Target="../media/image66.png"/><Relationship Id="rId4" Type="http://schemas.openxmlformats.org/officeDocument/2006/relationships/image" Target="../media/image81.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88.png"/><Relationship Id="rId5" Type="http://schemas.openxmlformats.org/officeDocument/2006/relationships/image" Target="../media/image15.png"/><Relationship Id="rId10" Type="http://schemas.openxmlformats.org/officeDocument/2006/relationships/image" Target="../media/image87.png"/><Relationship Id="rId4" Type="http://schemas.openxmlformats.org/officeDocument/2006/relationships/image" Target="../media/image14.png"/><Relationship Id="rId9"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hyperlink" Target="https://www.instagram.com/eatemp._/" TargetMode="External"/><Relationship Id="rId18"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hyperlink" Target="https://www.youtube.com/@eatemp" TargetMode="External"/><Relationship Id="rId2" Type="http://schemas.openxmlformats.org/officeDocument/2006/relationships/notesSlide" Target="../notesSlides/notesSlide20.xml"/><Relationship Id="rId16" Type="http://schemas.openxmlformats.org/officeDocument/2006/relationships/image" Target="../media/image96.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93.png"/><Relationship Id="rId5" Type="http://schemas.openxmlformats.org/officeDocument/2006/relationships/image" Target="../media/image56.png"/><Relationship Id="rId15" Type="http://schemas.openxmlformats.org/officeDocument/2006/relationships/hyperlink" Target="https://www.pinterest.com/eatempofficial/" TargetMode="External"/><Relationship Id="rId10" Type="http://schemas.openxmlformats.org/officeDocument/2006/relationships/image" Target="../media/image92.png"/><Relationship Id="rId19" Type="http://schemas.openxmlformats.org/officeDocument/2006/relationships/hyperlink" Target="https://www.tiktok.com/@eatemp.official" TargetMode="External"/><Relationship Id="rId4" Type="http://schemas.openxmlformats.org/officeDocument/2006/relationships/image" Target="../media/image55.png"/><Relationship Id="rId9" Type="http://schemas.openxmlformats.org/officeDocument/2006/relationships/image" Target="../media/image91.png"/><Relationship Id="rId1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6.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057657" y="3372401"/>
            <a:ext cx="131793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Multimodal Large Language Models</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12217" y="9574841"/>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a:t>
            </a:r>
            <a:r>
              <a:rPr lang="en-US" sz="6400" b="0" i="0" u="none" strike="noStrike" cap="none" dirty="0" smtClean="0">
                <a:solidFill>
                  <a:srgbClr val="FFFFFF"/>
                </a:solidFill>
                <a:latin typeface="Rajdhani SemiBold"/>
                <a:ea typeface="Rajdhani SemiBold"/>
                <a:cs typeface="Rajdhani SemiBold"/>
                <a:sym typeface="Rajdhani SemiBold"/>
              </a:rPr>
              <a:t>9</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Multimodal Models</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237955" y="9886825"/>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a:solidFill>
                  <a:schemeClr val="bg1"/>
                </a:solidFill>
                <a:latin typeface="Calibri"/>
                <a:ea typeface="Calibri"/>
                <a:cs typeface="Calibri"/>
                <a:sym typeface="Calibri"/>
              </a:rPr>
              <a:t>Models that are able to deal with different types (or modalities) of data, such</a:t>
            </a:r>
          </a:p>
          <a:p>
            <a:pPr lvl="0">
              <a:buClr>
                <a:srgbClr val="FFFFFF"/>
              </a:buClr>
              <a:buSzPts val="4800"/>
            </a:pPr>
            <a:r>
              <a:rPr lang="en-US" sz="4000" b="1" dirty="0">
                <a:solidFill>
                  <a:schemeClr val="bg1"/>
                </a:solidFill>
                <a:latin typeface="Calibri"/>
                <a:ea typeface="Calibri"/>
                <a:cs typeface="Calibri"/>
                <a:sym typeface="Calibri"/>
              </a:rPr>
              <a:t>as images, audio, video, or sensors, are said to be multimodal. It’s possible for a model </a:t>
            </a:r>
            <a:r>
              <a:rPr lang="en-US" sz="4000" b="1" dirty="0" smtClean="0">
                <a:solidFill>
                  <a:schemeClr val="bg1"/>
                </a:solidFill>
                <a:latin typeface="Calibri"/>
                <a:ea typeface="Calibri"/>
                <a:cs typeface="Calibri"/>
                <a:sym typeface="Calibri"/>
              </a:rPr>
              <a:t>to accept </a:t>
            </a:r>
            <a:r>
              <a:rPr lang="en-US" sz="4000" b="1" dirty="0">
                <a:solidFill>
                  <a:schemeClr val="bg1"/>
                </a:solidFill>
                <a:latin typeface="Calibri"/>
                <a:ea typeface="Calibri"/>
                <a:cs typeface="Calibri"/>
                <a:sym typeface="Calibri"/>
              </a:rPr>
              <a:t>a modality as input yet not be able to generate in that modality.</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4191523" y="3386550"/>
            <a:ext cx="13032292" cy="6094333"/>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Calibri"/>
                <a:cs typeface="Rajdhani"/>
                <a:sym typeface="Rajdhani"/>
              </a:rPr>
              <a:t>1</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36455" y="9684344"/>
            <a:ext cx="16828254" cy="1323439"/>
          </a:xfrm>
          <a:prstGeom prst="rect">
            <a:avLst/>
          </a:prstGeom>
        </p:spPr>
        <p:txBody>
          <a:bodyPr wrap="square">
            <a:spAutoFit/>
          </a:bodyPr>
          <a:lstStyle/>
          <a:p>
            <a:r>
              <a:rPr lang="en-US" sz="4000" b="1" dirty="0">
                <a:solidFill>
                  <a:schemeClr val="bg1"/>
                </a:solidFill>
                <a:latin typeface="MinionPro-It"/>
              </a:rPr>
              <a:t>In the first step of training CLIP, both images and text are embedded </a:t>
            </a:r>
            <a:r>
              <a:rPr lang="en-US" sz="4000" b="1" dirty="0" smtClean="0">
                <a:solidFill>
                  <a:schemeClr val="bg1"/>
                </a:solidFill>
                <a:latin typeface="MinionPro-It"/>
              </a:rPr>
              <a:t>using an </a:t>
            </a:r>
            <a:r>
              <a:rPr lang="en-US" sz="4000" b="1" dirty="0">
                <a:solidFill>
                  <a:schemeClr val="bg1"/>
                </a:solidFill>
                <a:latin typeface="MinionPro-It"/>
              </a:rPr>
              <a:t>image and text encoder, respectively.</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022482" y="3584397"/>
            <a:ext cx="7492007" cy="5799094"/>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39304" y="10375900"/>
            <a:ext cx="16828254" cy="1938992"/>
          </a:xfrm>
          <a:prstGeom prst="rect">
            <a:avLst/>
          </a:prstGeom>
        </p:spPr>
        <p:txBody>
          <a:bodyPr wrap="square">
            <a:spAutoFit/>
          </a:bodyPr>
          <a:lstStyle/>
          <a:p>
            <a:r>
              <a:rPr lang="en-US" sz="4000" b="1" dirty="0">
                <a:solidFill>
                  <a:schemeClr val="bg1"/>
                </a:solidFill>
              </a:rPr>
              <a:t>In the second step of training CLIP, the similarity between the sentence </a:t>
            </a:r>
            <a:r>
              <a:rPr lang="en-US" sz="4000" b="1" dirty="0" smtClean="0">
                <a:solidFill>
                  <a:schemeClr val="bg1"/>
                </a:solidFill>
              </a:rPr>
              <a:t>and image </a:t>
            </a:r>
            <a:r>
              <a:rPr lang="en-US" sz="4000" b="1" dirty="0">
                <a:solidFill>
                  <a:schemeClr val="bg1"/>
                </a:solidFill>
              </a:rPr>
              <a:t>embedding is calculated using cosine similarity.</a:t>
            </a:r>
            <a:endParaRPr lang="es-MX" sz="4000" b="1" dirty="0">
              <a:solidFill>
                <a:schemeClr val="bg1"/>
              </a:solidFill>
            </a:endParaRPr>
          </a:p>
        </p:txBody>
      </p:sp>
      <p:sp>
        <p:nvSpPr>
          <p:cNvPr id="25" name="Google Shape;42;p2"/>
          <p:cNvSpPr/>
          <p:nvPr/>
        </p:nvSpPr>
        <p:spPr>
          <a:xfrm>
            <a:off x="1435260" y="16256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dirty="0" smtClean="0">
                <a:solidFill>
                  <a:schemeClr val="bg1"/>
                </a:solidFill>
                <a:latin typeface="Calibri"/>
                <a:ea typeface="Calibri"/>
                <a:cs typeface="Calibri"/>
                <a:sym typeface="Calibri"/>
              </a:rPr>
              <a:t>2</a:t>
            </a:r>
            <a:endParaRPr sz="12800" b="1" i="0" u="none" strike="noStrike" cap="none"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6379138" y="3933984"/>
            <a:ext cx="11628898" cy="5848032"/>
          </a:xfrm>
          <a:prstGeom prst="rect">
            <a:avLst/>
          </a:prstGeom>
        </p:spPr>
      </p:pic>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3</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88873" y="9993580"/>
            <a:ext cx="16828254" cy="2554545"/>
          </a:xfrm>
          <a:prstGeom prst="rect">
            <a:avLst/>
          </a:prstGeom>
        </p:spPr>
        <p:txBody>
          <a:bodyPr wrap="square">
            <a:spAutoFit/>
          </a:bodyPr>
          <a:lstStyle/>
          <a:p>
            <a:r>
              <a:rPr lang="en-US" sz="4000" b="1" dirty="0">
                <a:solidFill>
                  <a:schemeClr val="bg1"/>
                </a:solidFill>
                <a:latin typeface="MinionPro-It"/>
              </a:rPr>
              <a:t>In the third step of training CLIP, the text and image encoders are </a:t>
            </a:r>
            <a:r>
              <a:rPr lang="en-US" sz="4000" b="1" dirty="0" smtClean="0">
                <a:solidFill>
                  <a:schemeClr val="bg1"/>
                </a:solidFill>
                <a:latin typeface="MinionPro-It"/>
              </a:rPr>
              <a:t>updated to </a:t>
            </a:r>
            <a:r>
              <a:rPr lang="en-US" sz="4000" b="1" dirty="0">
                <a:solidFill>
                  <a:schemeClr val="bg1"/>
                </a:solidFill>
                <a:latin typeface="MinionPro-It"/>
              </a:rPr>
              <a:t>match what the intended similarity should be. </a:t>
            </a:r>
            <a:r>
              <a:rPr lang="en-US" sz="4000" b="1" dirty="0" smtClean="0">
                <a:solidFill>
                  <a:schemeClr val="bg1"/>
                </a:solidFill>
                <a:latin typeface="MinionPro-It"/>
              </a:rPr>
              <a:t>This updates </a:t>
            </a:r>
            <a:r>
              <a:rPr lang="en-US" sz="4000" b="1" dirty="0">
                <a:solidFill>
                  <a:schemeClr val="bg1"/>
                </a:solidFill>
                <a:latin typeface="MinionPro-It"/>
              </a:rPr>
              <a:t>the </a:t>
            </a:r>
            <a:r>
              <a:rPr lang="en-US" sz="4000" b="1" dirty="0" err="1">
                <a:solidFill>
                  <a:schemeClr val="bg1"/>
                </a:solidFill>
                <a:latin typeface="MinionPro-It"/>
              </a:rPr>
              <a:t>embeddings</a:t>
            </a:r>
            <a:r>
              <a:rPr lang="en-US" sz="4000" b="1" dirty="0">
                <a:solidFill>
                  <a:schemeClr val="bg1"/>
                </a:solidFill>
                <a:latin typeface="MinionPro-It"/>
              </a:rPr>
              <a:t> such </a:t>
            </a:r>
            <a:r>
              <a:rPr lang="en-US" sz="4000" b="1" dirty="0" smtClean="0">
                <a:solidFill>
                  <a:schemeClr val="bg1"/>
                </a:solidFill>
                <a:latin typeface="MinionPro-It"/>
              </a:rPr>
              <a:t>that they </a:t>
            </a:r>
            <a:r>
              <a:rPr lang="en-US" sz="4000" b="1" dirty="0">
                <a:solidFill>
                  <a:schemeClr val="bg1"/>
                </a:solidFill>
                <a:latin typeface="MinionPro-It"/>
              </a:rPr>
              <a:t>are closer in vector space if the inputs are similar.</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6297703" y="3844265"/>
            <a:ext cx="11791768" cy="6027469"/>
          </a:xfrm>
          <a:prstGeom prst="rect">
            <a:avLst/>
          </a:prstGeom>
        </p:spPr>
      </p:pic>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44450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BLIP-2</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38066" y="9476254"/>
            <a:ext cx="16828254" cy="1323439"/>
          </a:xfrm>
          <a:prstGeom prst="rect">
            <a:avLst/>
          </a:prstGeom>
        </p:spPr>
        <p:txBody>
          <a:bodyPr wrap="square">
            <a:spAutoFit/>
          </a:bodyPr>
          <a:lstStyle/>
          <a:p>
            <a:r>
              <a:rPr lang="en-US" sz="4000" b="1" dirty="0">
                <a:solidFill>
                  <a:schemeClr val="bg1"/>
                </a:solidFill>
              </a:rPr>
              <a:t>The Querying Transformer is the bridge between vision (</a:t>
            </a:r>
            <a:r>
              <a:rPr lang="en-US" sz="4000" b="1" dirty="0" err="1">
                <a:solidFill>
                  <a:schemeClr val="bg1"/>
                </a:solidFill>
              </a:rPr>
              <a:t>ViT</a:t>
            </a:r>
            <a:r>
              <a:rPr lang="en-US" sz="4000" b="1" dirty="0">
                <a:solidFill>
                  <a:schemeClr val="bg1"/>
                </a:solidFill>
              </a:rPr>
              <a:t>) and </a:t>
            </a:r>
            <a:r>
              <a:rPr lang="en-US" sz="4000" b="1" dirty="0" smtClean="0">
                <a:solidFill>
                  <a:schemeClr val="bg1"/>
                </a:solidFill>
              </a:rPr>
              <a:t>text (</a:t>
            </a:r>
            <a:r>
              <a:rPr lang="en-US" sz="4000" b="1" dirty="0">
                <a:solidFill>
                  <a:schemeClr val="bg1"/>
                </a:solidFill>
              </a:rPr>
              <a:t>LLM) that is the only trainable component of the pipeline.</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3734492" y="3818044"/>
            <a:ext cx="13768456" cy="5323705"/>
          </a:xfrm>
          <a:prstGeom prst="rect">
            <a:avLst/>
          </a:prstGeom>
        </p:spPr>
      </p:pic>
    </p:spTree>
    <p:extLst>
      <p:ext uri="{BB962C8B-B14F-4D97-AF65-F5344CB8AC3E}">
        <p14:creationId xmlns:p14="http://schemas.microsoft.com/office/powerpoint/2010/main" val="35028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Step 1 of BLIP-2 model</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033430" y="9774432"/>
            <a:ext cx="16828254" cy="1938992"/>
          </a:xfrm>
          <a:prstGeom prst="rect">
            <a:avLst/>
          </a:prstGeom>
        </p:spPr>
        <p:txBody>
          <a:bodyPr wrap="square">
            <a:spAutoFit/>
          </a:bodyPr>
          <a:lstStyle/>
          <a:p>
            <a:r>
              <a:rPr lang="en-US" sz="4000" b="1" dirty="0">
                <a:solidFill>
                  <a:schemeClr val="bg1"/>
                </a:solidFill>
                <a:latin typeface="MinionPro-It"/>
              </a:rPr>
              <a:t>In step 1, the output of the frozen </a:t>
            </a:r>
            <a:r>
              <a:rPr lang="en-US" sz="4000" b="1" dirty="0" err="1">
                <a:solidFill>
                  <a:schemeClr val="bg1"/>
                </a:solidFill>
                <a:latin typeface="MinionPro-It"/>
              </a:rPr>
              <a:t>ViT</a:t>
            </a:r>
            <a:r>
              <a:rPr lang="en-US" sz="4000" b="1" dirty="0">
                <a:solidFill>
                  <a:schemeClr val="bg1"/>
                </a:solidFill>
                <a:latin typeface="MinionPro-It"/>
              </a:rPr>
              <a:t> is used together with its caption </a:t>
            </a:r>
            <a:r>
              <a:rPr lang="en-US" sz="4000" b="1" dirty="0" smtClean="0">
                <a:solidFill>
                  <a:schemeClr val="bg1"/>
                </a:solidFill>
                <a:latin typeface="MinionPro-It"/>
              </a:rPr>
              <a:t>and trained </a:t>
            </a:r>
            <a:r>
              <a:rPr lang="en-US" sz="4000" b="1" dirty="0">
                <a:solidFill>
                  <a:schemeClr val="bg1"/>
                </a:solidFill>
                <a:latin typeface="MinionPro-It"/>
              </a:rPr>
              <a:t>on three contrastive-like tasks to learn visual-text representations.</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3912089" y="3679040"/>
            <a:ext cx="11628898" cy="5464688"/>
          </a:xfrm>
          <a:prstGeom prst="rect">
            <a:avLst/>
          </a:prstGeom>
        </p:spPr>
      </p:pic>
    </p:spTree>
    <p:extLst>
      <p:ext uri="{BB962C8B-B14F-4D97-AF65-F5344CB8AC3E}">
        <p14:creationId xmlns:p14="http://schemas.microsoft.com/office/powerpoint/2010/main" val="71297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Step </a:t>
            </a:r>
            <a:r>
              <a:rPr lang="en-US" sz="12800" b="1" dirty="0" smtClean="0">
                <a:solidFill>
                  <a:srgbClr val="FFFFFF"/>
                </a:solidFill>
                <a:latin typeface="Rajdhani"/>
                <a:ea typeface="Rajdhani"/>
                <a:cs typeface="Rajdhani"/>
                <a:sym typeface="Rajdhani"/>
              </a:rPr>
              <a:t>2 </a:t>
            </a:r>
            <a:r>
              <a:rPr lang="en-US" sz="12800" b="1" dirty="0">
                <a:solidFill>
                  <a:srgbClr val="FFFFFF"/>
                </a:solidFill>
                <a:latin typeface="Rajdhani"/>
                <a:ea typeface="Rajdhani"/>
                <a:cs typeface="Rajdhani"/>
                <a:sym typeface="Rajdhani"/>
              </a:rPr>
              <a:t>of BLIP-2 model</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11051" y="10008366"/>
            <a:ext cx="16828254" cy="1938992"/>
          </a:xfrm>
          <a:prstGeom prst="rect">
            <a:avLst/>
          </a:prstGeom>
        </p:spPr>
        <p:txBody>
          <a:bodyPr wrap="square">
            <a:spAutoFit/>
          </a:bodyPr>
          <a:lstStyle/>
          <a:p>
            <a:r>
              <a:rPr lang="en-US" sz="4000" b="1" dirty="0">
                <a:solidFill>
                  <a:schemeClr val="bg1"/>
                </a:solidFill>
                <a:latin typeface="MinionPro-It"/>
              </a:rPr>
              <a:t>In step 2, the learned </a:t>
            </a:r>
            <a:r>
              <a:rPr lang="en-US" sz="4000" b="1" dirty="0" err="1">
                <a:solidFill>
                  <a:schemeClr val="bg1"/>
                </a:solidFill>
                <a:latin typeface="MinionPro-It"/>
              </a:rPr>
              <a:t>embeddings</a:t>
            </a:r>
            <a:r>
              <a:rPr lang="en-US" sz="4000" b="1" dirty="0">
                <a:solidFill>
                  <a:schemeClr val="bg1"/>
                </a:solidFill>
                <a:latin typeface="MinionPro-It"/>
              </a:rPr>
              <a:t> from the Q-Former are passed to </a:t>
            </a:r>
            <a:r>
              <a:rPr lang="en-US" sz="4000" b="1" dirty="0" smtClean="0">
                <a:solidFill>
                  <a:schemeClr val="bg1"/>
                </a:solidFill>
                <a:latin typeface="MinionPro-It"/>
              </a:rPr>
              <a:t>the LLM </a:t>
            </a:r>
            <a:r>
              <a:rPr lang="en-US" sz="4000" b="1" dirty="0">
                <a:solidFill>
                  <a:schemeClr val="bg1"/>
                </a:solidFill>
                <a:latin typeface="MinionPro-It"/>
              </a:rPr>
              <a:t>through a projection layer. The projected </a:t>
            </a:r>
            <a:r>
              <a:rPr lang="en-US" sz="4000" b="1" dirty="0" err="1">
                <a:solidFill>
                  <a:schemeClr val="bg1"/>
                </a:solidFill>
                <a:latin typeface="MinionPro-It"/>
              </a:rPr>
              <a:t>embeddings</a:t>
            </a:r>
            <a:r>
              <a:rPr lang="en-US" sz="4000" b="1" dirty="0">
                <a:solidFill>
                  <a:schemeClr val="bg1"/>
                </a:solidFill>
                <a:latin typeface="MinionPro-It"/>
              </a:rPr>
              <a:t> serve as a soft visual prompt.</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3198773" y="3672452"/>
            <a:ext cx="20533967" cy="6196213"/>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9149</TotalTime>
  <Words>1103</Words>
  <Application>Microsoft Office PowerPoint</Application>
  <PresentationFormat>Personalizado</PresentationFormat>
  <Paragraphs>138</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Calibri</vt:lpstr>
      <vt:lpstr>Rajdhani</vt:lpstr>
      <vt:lpstr>MinionPro-It</vt:lpstr>
      <vt:lpstr>Arial</vt:lpstr>
      <vt:lpstr>Rajdhani SemiBold</vt:lpstr>
      <vt:lpstr>Poppins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59</cp:revision>
  <dcterms:created xsi:type="dcterms:W3CDTF">2023-12-07T13:13:31Z</dcterms:created>
  <dcterms:modified xsi:type="dcterms:W3CDTF">2025-02-21T05:52:58Z</dcterms:modified>
</cp:coreProperties>
</file>